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(MS) Bold" panose="020B0604020202020204" charset="0"/>
      <p:regular r:id="rId15"/>
    </p:embeddedFont>
    <p:embeddedFont>
      <p:font typeface="Calibri (MS) Light" panose="020B0604020202020204" charset="0"/>
      <p:regular r:id="rId16"/>
    </p:embeddedFont>
    <p:embeddedFont>
      <p:font typeface="Calibri (MS) Light Italics" panose="020B0604020202020204" charset="0"/>
      <p:regular r:id="rId17"/>
    </p:embeddedFont>
    <p:embeddedFont>
      <p:font typeface="Nexa Bold" panose="020B0604020202020204" charset="0"/>
      <p:regular r:id="rId18"/>
    </p:embeddedFont>
    <p:embeddedFont>
      <p:font typeface="TT Rounds Condensed" panose="020B0604020202020204" charset="0"/>
      <p:regular r:id="rId19"/>
    </p:embeddedFont>
    <p:embeddedFont>
      <p:font typeface="TT Rounds Condense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linkedin.com/company/international-kimberlite-conferenc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facebook.com/InternationalKimberliteConfer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5" Type="http://schemas.openxmlformats.org/officeDocument/2006/relationships/hyperlink" Target="https://twitter.com/12_ikc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ikcacconfere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hyperlink" Target="https://www.facebook.com/InternationalKimberliteConference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twitter.com/12_ik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hyperlink" Target="https://www.instagram.com/ikcacconference/" TargetMode="External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hyperlink" Target="https://www.linkedin.com/company/international-kimberlite-conferen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0" cy="10288800"/>
            <a:chOff x="0" y="0"/>
            <a:chExt cx="3609487" cy="203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9487" cy="2032000"/>
            </a:xfrm>
            <a:custGeom>
              <a:avLst/>
              <a:gdLst/>
              <a:ahLst/>
              <a:cxnLst/>
              <a:rect l="l" t="t" r="r" b="b"/>
              <a:pathLst>
                <a:path w="3609487" h="2032000">
                  <a:moveTo>
                    <a:pt x="0" y="0"/>
                  </a:moveTo>
                  <a:lnTo>
                    <a:pt x="3609487" y="0"/>
                  </a:lnTo>
                  <a:lnTo>
                    <a:pt x="3609487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10489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609487" cy="20320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64626" y="1091166"/>
            <a:ext cx="12158748" cy="4996267"/>
          </a:xfrm>
          <a:custGeom>
            <a:avLst/>
            <a:gdLst/>
            <a:ahLst/>
            <a:cxnLst/>
            <a:rect l="l" t="t" r="r" b="b"/>
            <a:pathLst>
              <a:path w="12158748" h="4996267">
                <a:moveTo>
                  <a:pt x="0" y="0"/>
                </a:moveTo>
                <a:lnTo>
                  <a:pt x="12158748" y="0"/>
                </a:lnTo>
                <a:lnTo>
                  <a:pt x="12158748" y="4996267"/>
                </a:lnTo>
                <a:lnTo>
                  <a:pt x="0" y="4996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4320645" y="7257579"/>
            <a:ext cx="9646710" cy="1986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2"/>
              </a:lnSpc>
            </a:pPr>
            <a:r>
              <a:rPr lang="en-US" sz="11594">
                <a:solidFill>
                  <a:srgbClr val="D71920"/>
                </a:solidFill>
                <a:latin typeface="Nexa Bold"/>
              </a:rPr>
              <a:t>www.12ikc.ca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8800"/>
            <a:chOff x="0" y="0"/>
            <a:chExt cx="3612444" cy="203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2445" cy="2032000"/>
            </a:xfrm>
            <a:custGeom>
              <a:avLst/>
              <a:gdLst/>
              <a:ahLst/>
              <a:cxnLst/>
              <a:rect l="l" t="t" r="r" b="b"/>
              <a:pathLst>
                <a:path w="3612445" h="2032000">
                  <a:moveTo>
                    <a:pt x="0" y="0"/>
                  </a:moveTo>
                  <a:lnTo>
                    <a:pt x="3612445" y="0"/>
                  </a:lnTo>
                  <a:lnTo>
                    <a:pt x="3612445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10489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612444" cy="20320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34337" y="8935038"/>
            <a:ext cx="454276" cy="454276"/>
          </a:xfrm>
          <a:custGeom>
            <a:avLst/>
            <a:gdLst/>
            <a:ahLst/>
            <a:cxnLst/>
            <a:rect l="l" t="t" r="r" b="b"/>
            <a:pathLst>
              <a:path w="454276" h="454276">
                <a:moveTo>
                  <a:pt x="0" y="0"/>
                </a:moveTo>
                <a:lnTo>
                  <a:pt x="454276" y="0"/>
                </a:lnTo>
                <a:lnTo>
                  <a:pt x="454276" y="454276"/>
                </a:lnTo>
                <a:lnTo>
                  <a:pt x="0" y="454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6189523" y="8912049"/>
            <a:ext cx="454276" cy="454276"/>
          </a:xfrm>
          <a:custGeom>
            <a:avLst/>
            <a:gdLst/>
            <a:ahLst/>
            <a:cxnLst/>
            <a:rect l="l" t="t" r="r" b="b"/>
            <a:pathLst>
              <a:path w="454276" h="454276">
                <a:moveTo>
                  <a:pt x="0" y="0"/>
                </a:moveTo>
                <a:lnTo>
                  <a:pt x="454277" y="0"/>
                </a:lnTo>
                <a:lnTo>
                  <a:pt x="454277" y="454277"/>
                </a:lnTo>
                <a:lnTo>
                  <a:pt x="0" y="4542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0872153" y="8912049"/>
            <a:ext cx="439520" cy="438971"/>
          </a:xfrm>
          <a:custGeom>
            <a:avLst/>
            <a:gdLst/>
            <a:ahLst/>
            <a:cxnLst/>
            <a:rect l="l" t="t" r="r" b="b"/>
            <a:pathLst>
              <a:path w="439520" h="438971">
                <a:moveTo>
                  <a:pt x="0" y="0"/>
                </a:moveTo>
                <a:lnTo>
                  <a:pt x="439520" y="0"/>
                </a:lnTo>
                <a:lnTo>
                  <a:pt x="439520" y="438971"/>
                </a:lnTo>
                <a:lnTo>
                  <a:pt x="0" y="438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14219324" y="8896743"/>
            <a:ext cx="454276" cy="454276"/>
          </a:xfrm>
          <a:custGeom>
            <a:avLst/>
            <a:gdLst/>
            <a:ahLst/>
            <a:cxnLst/>
            <a:rect l="l" t="t" r="r" b="b"/>
            <a:pathLst>
              <a:path w="454276" h="454276">
                <a:moveTo>
                  <a:pt x="0" y="0"/>
                </a:moveTo>
                <a:lnTo>
                  <a:pt x="454276" y="0"/>
                </a:lnTo>
                <a:lnTo>
                  <a:pt x="454276" y="454277"/>
                </a:lnTo>
                <a:lnTo>
                  <a:pt x="0" y="4542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4227794" y="930763"/>
            <a:ext cx="9832411" cy="4040330"/>
          </a:xfrm>
          <a:custGeom>
            <a:avLst/>
            <a:gdLst/>
            <a:ahLst/>
            <a:cxnLst/>
            <a:rect l="l" t="t" r="r" b="b"/>
            <a:pathLst>
              <a:path w="9832411" h="4040330">
                <a:moveTo>
                  <a:pt x="0" y="0"/>
                </a:moveTo>
                <a:lnTo>
                  <a:pt x="9832412" y="0"/>
                </a:lnTo>
                <a:lnTo>
                  <a:pt x="9832412" y="4040330"/>
                </a:lnTo>
                <a:lnTo>
                  <a:pt x="0" y="40403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6299732" y="5880874"/>
            <a:ext cx="5688535" cy="116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2"/>
              </a:lnSpc>
            </a:pPr>
            <a:r>
              <a:rPr lang="en-US" sz="6837">
                <a:solidFill>
                  <a:srgbClr val="D71920"/>
                </a:solidFill>
                <a:latin typeface="Nexa Bold"/>
              </a:rPr>
              <a:t>www.12ikc.ca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13148" y="9080265"/>
            <a:ext cx="3894680" cy="28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3"/>
              </a:lnSpc>
            </a:pPr>
            <a:r>
              <a:rPr lang="en-US" sz="1911" u="sng" spc="17">
                <a:solidFill>
                  <a:srgbClr val="104896"/>
                </a:solidFill>
                <a:latin typeface="TT Rounds Condensed Bold"/>
                <a:hlinkClick r:id="rId12" tooltip="https://www.facebook.com/InternationalKimberliteConference/"/>
              </a:rPr>
              <a:t>InternationalKimberliteConference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92635" y="9080265"/>
            <a:ext cx="3926255" cy="37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3"/>
              </a:lnSpc>
            </a:pPr>
            <a:r>
              <a:rPr lang="en-US" sz="1911" u="sng" spc="17">
                <a:solidFill>
                  <a:srgbClr val="104896"/>
                </a:solidFill>
                <a:latin typeface="TT Rounds Condensed Bold"/>
                <a:hlinkClick r:id="rId13" tooltip="https://www.linkedin.com/company/international-kimberlite-conference/"/>
              </a:rPr>
              <a:t>International-kimberlite-conference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39058" y="9080265"/>
            <a:ext cx="2314605" cy="53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3"/>
              </a:lnSpc>
            </a:pPr>
            <a:r>
              <a:rPr lang="en-US" sz="1911" u="sng" spc="17">
                <a:solidFill>
                  <a:srgbClr val="104896"/>
                </a:solidFill>
                <a:latin typeface="TT Rounds Condensed Bold"/>
                <a:hlinkClick r:id="rId14" tooltip="https://www.instagram.com/ikcacconference/"/>
              </a:rPr>
              <a:t>ikcacconference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98358" y="9080265"/>
            <a:ext cx="2222839" cy="28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3"/>
              </a:lnSpc>
            </a:pPr>
            <a:r>
              <a:rPr lang="en-US" sz="1911" u="sng" spc="17">
                <a:solidFill>
                  <a:srgbClr val="104896"/>
                </a:solidFill>
                <a:latin typeface="TT Rounds Condensed Bold"/>
                <a:hlinkClick r:id="rId15" tooltip="https://twitter.com/12_ikc"/>
              </a:rPr>
              <a:t>twitter.com/12_ikc</a:t>
            </a:r>
            <a:r>
              <a:rPr lang="en-US" sz="1911" spc="17">
                <a:solidFill>
                  <a:srgbClr val="104896"/>
                </a:solidFill>
                <a:latin typeface="TT Rounds Condensed Bold"/>
              </a:rPr>
              <a:t> </a:t>
            </a:r>
            <a:r>
              <a:rPr lang="en-US" sz="1911" spc="17">
                <a:solidFill>
                  <a:srgbClr val="104896"/>
                </a:solidFill>
                <a:latin typeface="TT Rounds Condensed"/>
              </a:rPr>
              <a:t>  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62" y="20094"/>
            <a:ext cx="18288000" cy="10288800"/>
          </a:xfrm>
          <a:custGeom>
            <a:avLst/>
            <a:gdLst/>
            <a:ahLst/>
            <a:cxnLst/>
            <a:rect l="l" t="t" r="r" b="b"/>
            <a:pathLst>
              <a:path w="18252276" h="10266905">
                <a:moveTo>
                  <a:pt x="0" y="0"/>
                </a:moveTo>
                <a:lnTo>
                  <a:pt x="18252276" y="0"/>
                </a:lnTo>
                <a:lnTo>
                  <a:pt x="18252276" y="10266905"/>
                </a:lnTo>
                <a:lnTo>
                  <a:pt x="0" y="10266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"/>
            </a:stretch>
          </a:blipFill>
          <a:ln w="190500" cap="sq">
            <a:solidFill>
              <a:srgbClr val="D71920"/>
            </a:solidFill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360056" y="9481908"/>
            <a:ext cx="5927596" cy="80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1"/>
              </a:lnSpc>
            </a:pPr>
            <a:r>
              <a:rPr lang="en-US" sz="1792" spc="16">
                <a:solidFill>
                  <a:srgbClr val="FFFFFF"/>
                </a:solidFill>
                <a:latin typeface="TT Rounds Condensed Bold"/>
              </a:rPr>
              <a:t>Ekati, Canada’s first diamond mine, Northwest Territories. Photo courtesy of Burgundy Diamond Mines</a:t>
            </a:r>
          </a:p>
          <a:p>
            <a:pPr algn="l">
              <a:lnSpc>
                <a:spcPts val="2151"/>
              </a:lnSpc>
            </a:pPr>
            <a:endParaRPr lang="en-US" sz="1792" spc="16">
              <a:solidFill>
                <a:srgbClr val="FFFFFF"/>
              </a:solidFill>
              <a:latin typeface="TT Rounds Condense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08882"/>
            <a:chOff x="0" y="0"/>
            <a:chExt cx="28387900" cy="3273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87901" cy="3273552"/>
            </a:xfrm>
            <a:custGeom>
              <a:avLst/>
              <a:gdLst/>
              <a:ahLst/>
              <a:cxnLst/>
              <a:rect l="l" t="t" r="r" b="b"/>
              <a:pathLst>
                <a:path w="28387901" h="3273552">
                  <a:moveTo>
                    <a:pt x="0" y="0"/>
                  </a:moveTo>
                  <a:lnTo>
                    <a:pt x="28387901" y="0"/>
                  </a:lnTo>
                  <a:lnTo>
                    <a:pt x="28387901" y="3273552"/>
                  </a:lnTo>
                  <a:lnTo>
                    <a:pt x="0" y="3273552"/>
                  </a:lnTo>
                  <a:close/>
                </a:path>
              </a:pathLst>
            </a:custGeom>
            <a:solidFill>
              <a:srgbClr val="104999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Freeform 4"/>
          <p:cNvSpPr/>
          <p:nvPr/>
        </p:nvSpPr>
        <p:spPr>
          <a:xfrm>
            <a:off x="6294474" y="584590"/>
            <a:ext cx="4948214" cy="1113209"/>
          </a:xfrm>
          <a:custGeom>
            <a:avLst/>
            <a:gdLst/>
            <a:ahLst/>
            <a:cxnLst/>
            <a:rect l="l" t="t" r="r" b="b"/>
            <a:pathLst>
              <a:path w="4948214" h="1113209">
                <a:moveTo>
                  <a:pt x="0" y="0"/>
                </a:moveTo>
                <a:lnTo>
                  <a:pt x="4948214" y="0"/>
                </a:lnTo>
                <a:lnTo>
                  <a:pt x="4948214" y="1113209"/>
                </a:lnTo>
                <a:lnTo>
                  <a:pt x="0" y="1113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729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1449373" y="2662646"/>
            <a:ext cx="4050456" cy="466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2061" spc="18">
                <a:solidFill>
                  <a:srgbClr val="D71920"/>
                </a:solidFill>
                <a:latin typeface="Nexa Bold"/>
              </a:rPr>
              <a:t>SCIENTIFIC THEMES</a:t>
            </a:r>
          </a:p>
          <a:p>
            <a:pPr algn="l">
              <a:lnSpc>
                <a:spcPts val="2473"/>
              </a:lnSpc>
            </a:pPr>
            <a:endParaRPr lang="en-US" sz="2061" spc="18">
              <a:solidFill>
                <a:srgbClr val="D71920"/>
              </a:solidFill>
              <a:latin typeface="Nexa Bold"/>
            </a:endParaRPr>
          </a:p>
          <a:p>
            <a:pPr>
              <a:lnSpc>
                <a:spcPts val="2473"/>
              </a:lnSpc>
            </a:pPr>
            <a:r>
              <a:rPr lang="en-US" sz="2061" spc="18">
                <a:solidFill>
                  <a:srgbClr val="000000"/>
                </a:solidFill>
                <a:latin typeface="Calibri (MS) Light"/>
              </a:rPr>
              <a:t>Diamonds</a:t>
            </a:r>
          </a:p>
          <a:p>
            <a:pPr>
              <a:lnSpc>
                <a:spcPts val="2473"/>
              </a:lnSpc>
            </a:pPr>
            <a:endParaRPr lang="en-US" sz="2061" spc="18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2473"/>
              </a:lnSpc>
            </a:pPr>
            <a:r>
              <a:rPr lang="en-US" sz="2061" spc="19">
                <a:solidFill>
                  <a:srgbClr val="000000"/>
                </a:solidFill>
                <a:latin typeface="Calibri (MS) Light"/>
              </a:rPr>
              <a:t>Emplacement and Economic Geology of Kimberlites and Related Magmas </a:t>
            </a:r>
          </a:p>
          <a:p>
            <a:pPr>
              <a:lnSpc>
                <a:spcPts val="2473"/>
              </a:lnSpc>
            </a:pPr>
            <a:endParaRPr lang="en-US" sz="2061" spc="19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2473"/>
              </a:lnSpc>
            </a:pPr>
            <a:r>
              <a:rPr lang="en-US" sz="2061" spc="19">
                <a:solidFill>
                  <a:srgbClr val="000000"/>
                </a:solidFill>
                <a:latin typeface="Calibri (MS) Light"/>
              </a:rPr>
              <a:t>The Origin and Evolution of Kimberlites and Related Magmas </a:t>
            </a:r>
          </a:p>
          <a:p>
            <a:pPr>
              <a:lnSpc>
                <a:spcPts val="2473"/>
              </a:lnSpc>
            </a:pPr>
            <a:endParaRPr lang="en-US" sz="2061" spc="19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2473"/>
              </a:lnSpc>
            </a:pPr>
            <a:r>
              <a:rPr lang="en-US" sz="2061" spc="18">
                <a:solidFill>
                  <a:srgbClr val="000000"/>
                </a:solidFill>
                <a:latin typeface="Calibri (MS) Light"/>
              </a:rPr>
              <a:t>Diamond Deposits – Exploration and Mining</a:t>
            </a:r>
          </a:p>
          <a:p>
            <a:pPr>
              <a:lnSpc>
                <a:spcPts val="2473"/>
              </a:lnSpc>
            </a:pPr>
            <a:endParaRPr lang="en-US" sz="2061" spc="18">
              <a:solidFill>
                <a:srgbClr val="000000"/>
              </a:solidFill>
              <a:latin typeface="Calibri (MS) Light"/>
            </a:endParaRPr>
          </a:p>
          <a:p>
            <a:pPr>
              <a:lnSpc>
                <a:spcPts val="2473"/>
              </a:lnSpc>
            </a:pPr>
            <a:r>
              <a:rPr lang="en-US" sz="2061" spc="19">
                <a:solidFill>
                  <a:srgbClr val="000000"/>
                </a:solidFill>
                <a:latin typeface="Calibri (MS) Light"/>
              </a:rPr>
              <a:t>Cratonic Mantle – Petrology, Geochemistry and Geophysics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23097" y="2662646"/>
            <a:ext cx="3690967" cy="43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2061" spc="18">
                <a:solidFill>
                  <a:srgbClr val="D71920"/>
                </a:solidFill>
                <a:latin typeface="Nexa Bold"/>
              </a:rPr>
              <a:t>FIELD TRIPS</a:t>
            </a:r>
          </a:p>
          <a:p>
            <a:pPr algn="l">
              <a:lnSpc>
                <a:spcPts val="2473"/>
              </a:lnSpc>
            </a:pPr>
            <a:endParaRPr lang="en-US" sz="2061" spc="18">
              <a:solidFill>
                <a:srgbClr val="D71920"/>
              </a:solidFill>
              <a:latin typeface="Nexa Bold"/>
            </a:endParaRPr>
          </a:p>
          <a:p>
            <a:pPr algn="just">
              <a:lnSpc>
                <a:spcPts val="2473"/>
              </a:lnSpc>
            </a:pPr>
            <a:r>
              <a:rPr lang="en-US" sz="2061" spc="18">
                <a:solidFill>
                  <a:srgbClr val="000000"/>
                </a:solidFill>
                <a:latin typeface="Calibri (MS) Light"/>
              </a:rPr>
              <a:t>Northwest Territories Diamond Mines</a:t>
            </a:r>
          </a:p>
          <a:p>
            <a:pPr algn="l">
              <a:lnSpc>
                <a:spcPts val="2473"/>
              </a:lnSpc>
            </a:pPr>
            <a:endParaRPr lang="en-US" sz="2061" spc="18">
              <a:solidFill>
                <a:srgbClr val="000000"/>
              </a:solidFill>
              <a:latin typeface="Calibri (MS) Light"/>
            </a:endParaRPr>
          </a:p>
          <a:p>
            <a:pPr algn="l">
              <a:lnSpc>
                <a:spcPts val="2473"/>
              </a:lnSpc>
            </a:pPr>
            <a:r>
              <a:rPr lang="en-US" sz="2061" spc="19">
                <a:solidFill>
                  <a:srgbClr val="000000"/>
                </a:solidFill>
                <a:latin typeface="Calibri (MS) Light"/>
              </a:rPr>
              <a:t>Kimberlites From Across Canada </a:t>
            </a:r>
          </a:p>
          <a:p>
            <a:pPr algn="l">
              <a:lnSpc>
                <a:spcPts val="2473"/>
              </a:lnSpc>
            </a:pPr>
            <a:endParaRPr lang="en-US" sz="2061" spc="19">
              <a:solidFill>
                <a:srgbClr val="000000"/>
              </a:solidFill>
              <a:latin typeface="Calibri (MS) Light"/>
            </a:endParaRPr>
          </a:p>
          <a:p>
            <a:pPr algn="l">
              <a:lnSpc>
                <a:spcPts val="2473"/>
              </a:lnSpc>
            </a:pPr>
            <a:r>
              <a:rPr lang="en-US" sz="2061" spc="18">
                <a:solidFill>
                  <a:srgbClr val="000000"/>
                </a:solidFill>
                <a:latin typeface="Calibri (MS) Light"/>
              </a:rPr>
              <a:t>Slave Craton Geology</a:t>
            </a:r>
          </a:p>
          <a:p>
            <a:pPr algn="l">
              <a:lnSpc>
                <a:spcPts val="2473"/>
              </a:lnSpc>
            </a:pPr>
            <a:endParaRPr lang="en-US" sz="2061" spc="18">
              <a:solidFill>
                <a:srgbClr val="000000"/>
              </a:solidFill>
              <a:latin typeface="Calibri (MS) Light"/>
            </a:endParaRPr>
          </a:p>
          <a:p>
            <a:pPr algn="l">
              <a:lnSpc>
                <a:spcPts val="2473"/>
              </a:lnSpc>
            </a:pPr>
            <a:r>
              <a:rPr lang="en-US" sz="2061" spc="18">
                <a:solidFill>
                  <a:srgbClr val="000000"/>
                </a:solidFill>
                <a:latin typeface="Calibri (MS) Light"/>
              </a:rPr>
              <a:t>Northwest Territories Kimberlite</a:t>
            </a:r>
          </a:p>
          <a:p>
            <a:pPr algn="l">
              <a:lnSpc>
                <a:spcPts val="2473"/>
              </a:lnSpc>
            </a:pPr>
            <a:r>
              <a:rPr lang="en-US" sz="2061" spc="18">
                <a:solidFill>
                  <a:srgbClr val="000000"/>
                </a:solidFill>
                <a:latin typeface="Calibri (MS) Light"/>
              </a:rPr>
              <a:t>Drill Core Collection</a:t>
            </a:r>
          </a:p>
          <a:p>
            <a:pPr algn="l">
              <a:lnSpc>
                <a:spcPts val="2473"/>
              </a:lnSpc>
            </a:pPr>
            <a:endParaRPr lang="en-US" sz="2061" spc="18">
              <a:solidFill>
                <a:srgbClr val="000000"/>
              </a:solidFill>
              <a:latin typeface="Calibri (MS) Light"/>
            </a:endParaRPr>
          </a:p>
          <a:p>
            <a:pPr algn="l">
              <a:lnSpc>
                <a:spcPts val="2473"/>
              </a:lnSpc>
            </a:pPr>
            <a:r>
              <a:rPr lang="en-US" sz="2061" spc="18">
                <a:solidFill>
                  <a:srgbClr val="000000"/>
                </a:solidFill>
                <a:latin typeface="Calibri (MS) Light"/>
              </a:rPr>
              <a:t>Advances in Drift Prospecting </a:t>
            </a:r>
          </a:p>
          <a:p>
            <a:pPr algn="l">
              <a:lnSpc>
                <a:spcPts val="2473"/>
              </a:lnSpc>
            </a:pPr>
            <a:r>
              <a:rPr lang="en-US" sz="2061" spc="19">
                <a:solidFill>
                  <a:srgbClr val="000000"/>
                </a:solidFill>
                <a:latin typeface="Calibri (MS) Light"/>
              </a:rPr>
              <a:t>for Kimberlite in Canada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56010" y="2662646"/>
            <a:ext cx="5101919" cy="528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D71920"/>
                </a:solidFill>
                <a:latin typeface="Nexa Bold"/>
              </a:rPr>
              <a:t>SEMINARS</a:t>
            </a:r>
          </a:p>
          <a:p>
            <a:pPr algn="l">
              <a:lnSpc>
                <a:spcPts val="2473"/>
              </a:lnSpc>
            </a:pPr>
            <a:endParaRPr lang="en-US" sz="2061" spc="18" dirty="0">
              <a:solidFill>
                <a:srgbClr val="D71920"/>
              </a:solidFill>
              <a:latin typeface="Nexa Bold"/>
            </a:endParaRPr>
          </a:p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000000"/>
                </a:solidFill>
                <a:latin typeface="Calibri (MS) Light"/>
              </a:rPr>
              <a:t>Invited speakers present a state-of-science summary covering emergent topics followed by moderated questions and extended discussion. </a:t>
            </a:r>
          </a:p>
          <a:p>
            <a:pPr algn="l">
              <a:lnSpc>
                <a:spcPts val="2473"/>
              </a:lnSpc>
            </a:pPr>
            <a:endParaRPr lang="en-US" sz="2061" spc="18" dirty="0">
              <a:solidFill>
                <a:srgbClr val="000000"/>
              </a:solidFill>
              <a:latin typeface="Calibri (MS) Light"/>
            </a:endParaRPr>
          </a:p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000000"/>
                </a:solidFill>
                <a:latin typeface="Calibri (MS) Bold"/>
              </a:rPr>
              <a:t>Kimberlitic Olivine: Tracking Mantle Cargo and Kimberlite Melt Evolution </a:t>
            </a:r>
          </a:p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000000"/>
                </a:solidFill>
                <a:latin typeface="Calibri (MS) Light Italics"/>
              </a:rPr>
              <a:t>Dr. Geoffrey Howarth</a:t>
            </a:r>
          </a:p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000000"/>
                </a:solidFill>
                <a:latin typeface="Calibri (MS) Light Italics"/>
              </a:rPr>
              <a:t>University of Cape Town, South Africa</a:t>
            </a:r>
          </a:p>
          <a:p>
            <a:pPr algn="l">
              <a:lnSpc>
                <a:spcPts val="2473"/>
              </a:lnSpc>
            </a:pPr>
            <a:endParaRPr lang="en-US" sz="2061" spc="18" dirty="0">
              <a:solidFill>
                <a:srgbClr val="000000"/>
              </a:solidFill>
              <a:latin typeface="Calibri (MS) Light Italics"/>
            </a:endParaRPr>
          </a:p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000000"/>
                </a:solidFill>
                <a:latin typeface="Calibri (MS) Bold"/>
              </a:rPr>
              <a:t>Large Irregular Type II Diamonds: Genesis and Transport to Surface</a:t>
            </a:r>
          </a:p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000000"/>
                </a:solidFill>
                <a:latin typeface="Calibri (MS) Light Italics"/>
              </a:rPr>
              <a:t>Dr. Evan Smith</a:t>
            </a:r>
          </a:p>
          <a:p>
            <a:pPr algn="l">
              <a:lnSpc>
                <a:spcPts val="2473"/>
              </a:lnSpc>
            </a:pPr>
            <a:r>
              <a:rPr lang="en-US" sz="2061" spc="18" dirty="0">
                <a:solidFill>
                  <a:srgbClr val="000000"/>
                </a:solidFill>
                <a:latin typeface="Calibri (MS) Light Italics"/>
              </a:rPr>
              <a:t>Gemological Institute of America </a:t>
            </a:r>
          </a:p>
          <a:p>
            <a:pPr algn="l">
              <a:lnSpc>
                <a:spcPts val="2473"/>
              </a:lnSpc>
            </a:pPr>
            <a:endParaRPr lang="en-US" sz="2061" spc="18" dirty="0">
              <a:solidFill>
                <a:srgbClr val="000000"/>
              </a:solidFill>
              <a:latin typeface="Calibri (MS) Light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0" y="9440893"/>
            <a:ext cx="18288000" cy="1001268"/>
            <a:chOff x="0" y="0"/>
            <a:chExt cx="24384000" cy="1335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35024"/>
            </a:xfrm>
            <a:custGeom>
              <a:avLst/>
              <a:gdLst/>
              <a:ahLst/>
              <a:cxnLst/>
              <a:rect l="l" t="t" r="r" b="b"/>
              <a:pathLst>
                <a:path w="24384000" h="1335024">
                  <a:moveTo>
                    <a:pt x="0" y="0"/>
                  </a:moveTo>
                  <a:lnTo>
                    <a:pt x="24384000" y="0"/>
                  </a:lnTo>
                  <a:lnTo>
                    <a:pt x="24384000" y="1335024"/>
                  </a:lnTo>
                  <a:lnTo>
                    <a:pt x="0" y="1335024"/>
                  </a:lnTo>
                  <a:close/>
                </a:path>
              </a:pathLst>
            </a:custGeom>
            <a:solidFill>
              <a:srgbClr val="104999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542755" y="9454535"/>
            <a:ext cx="4096774" cy="83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4924">
                <a:solidFill>
                  <a:srgbClr val="FFFFFF"/>
                </a:solidFill>
                <a:latin typeface="Nexa Bold"/>
              </a:rPr>
              <a:t>www.12ikc.ca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7" t="-3795" r="-8274"/>
            </a:stretch>
          </a:blipFill>
          <a:ln w="190500" cap="sq">
            <a:solidFill>
              <a:srgbClr val="104896"/>
            </a:solidFill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428675" y="396786"/>
            <a:ext cx="3933581" cy="1616385"/>
          </a:xfrm>
          <a:custGeom>
            <a:avLst/>
            <a:gdLst/>
            <a:ahLst/>
            <a:cxnLst/>
            <a:rect l="l" t="t" r="r" b="b"/>
            <a:pathLst>
              <a:path w="3933581" h="1616385">
                <a:moveTo>
                  <a:pt x="0" y="0"/>
                </a:moveTo>
                <a:lnTo>
                  <a:pt x="3933581" y="0"/>
                </a:lnTo>
                <a:lnTo>
                  <a:pt x="3933581" y="1616386"/>
                </a:lnTo>
                <a:lnTo>
                  <a:pt x="0" y="1616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4568026" y="9468502"/>
            <a:ext cx="3415751" cy="45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13"/>
              </a:lnSpc>
            </a:pPr>
            <a:r>
              <a:rPr lang="en-US" sz="2428" spc="22">
                <a:solidFill>
                  <a:srgbClr val="FFFFFF"/>
                </a:solidFill>
                <a:latin typeface="TT Rounds Condensed"/>
              </a:rPr>
              <a:t>Yellowknife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39" y="0"/>
            <a:ext cx="18288000" cy="10288800"/>
          </a:xfrm>
          <a:custGeom>
            <a:avLst/>
            <a:gdLst/>
            <a:ahLst/>
            <a:cxnLst/>
            <a:rect l="l" t="t" r="r" b="b"/>
            <a:pathLst>
              <a:path w="18259575" h="10287000">
                <a:moveTo>
                  <a:pt x="0" y="0"/>
                </a:moveTo>
                <a:lnTo>
                  <a:pt x="18259575" y="0"/>
                </a:lnTo>
                <a:lnTo>
                  <a:pt x="1825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t="-10335" b="-8616"/>
            </a:stretch>
          </a:blipFill>
          <a:ln w="190500" cap="sq">
            <a:solidFill>
              <a:srgbClr val="104896"/>
            </a:solidFill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4367910" y="262128"/>
            <a:ext cx="3562593" cy="1533144"/>
          </a:xfrm>
          <a:custGeom>
            <a:avLst/>
            <a:gdLst/>
            <a:ahLst/>
            <a:cxnLst/>
            <a:rect l="l" t="t" r="r" b="b"/>
            <a:pathLst>
              <a:path w="3562593" h="1533144">
                <a:moveTo>
                  <a:pt x="0" y="0"/>
                </a:moveTo>
                <a:lnTo>
                  <a:pt x="3562593" y="0"/>
                </a:lnTo>
                <a:lnTo>
                  <a:pt x="3562593" y="1533144"/>
                </a:lnTo>
                <a:lnTo>
                  <a:pt x="0" y="1533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920" y="328071"/>
            <a:ext cx="11721372" cy="9611027"/>
          </a:xfrm>
          <a:custGeom>
            <a:avLst/>
            <a:gdLst/>
            <a:ahLst/>
            <a:cxnLst/>
            <a:rect l="l" t="t" r="r" b="b"/>
            <a:pathLst>
              <a:path w="11721372" h="9611027">
                <a:moveTo>
                  <a:pt x="0" y="0"/>
                </a:moveTo>
                <a:lnTo>
                  <a:pt x="11721373" y="0"/>
                </a:lnTo>
                <a:lnTo>
                  <a:pt x="11721373" y="9611028"/>
                </a:lnTo>
                <a:lnTo>
                  <a:pt x="0" y="961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08" b="-261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2584901" y="468253"/>
            <a:ext cx="5111640" cy="2100473"/>
          </a:xfrm>
          <a:custGeom>
            <a:avLst/>
            <a:gdLst/>
            <a:ahLst/>
            <a:cxnLst/>
            <a:rect l="l" t="t" r="r" b="b"/>
            <a:pathLst>
              <a:path w="5111640" h="2100473">
                <a:moveTo>
                  <a:pt x="0" y="0"/>
                </a:moveTo>
                <a:lnTo>
                  <a:pt x="5111639" y="0"/>
                </a:lnTo>
                <a:lnTo>
                  <a:pt x="5111639" y="2100472"/>
                </a:lnTo>
                <a:lnTo>
                  <a:pt x="0" y="210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2871892" y="3574904"/>
            <a:ext cx="479649" cy="479649"/>
          </a:xfrm>
          <a:custGeom>
            <a:avLst/>
            <a:gdLst/>
            <a:ahLst/>
            <a:cxnLst/>
            <a:rect l="l" t="t" r="r" b="b"/>
            <a:pathLst>
              <a:path w="479649" h="479649">
                <a:moveTo>
                  <a:pt x="0" y="0"/>
                </a:moveTo>
                <a:lnTo>
                  <a:pt x="479649" y="0"/>
                </a:lnTo>
                <a:lnTo>
                  <a:pt x="479649" y="479649"/>
                </a:lnTo>
                <a:lnTo>
                  <a:pt x="0" y="4796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2871892" y="4391123"/>
            <a:ext cx="479649" cy="479649"/>
          </a:xfrm>
          <a:custGeom>
            <a:avLst/>
            <a:gdLst/>
            <a:ahLst/>
            <a:cxnLst/>
            <a:rect l="l" t="t" r="r" b="b"/>
            <a:pathLst>
              <a:path w="479649" h="479649">
                <a:moveTo>
                  <a:pt x="0" y="0"/>
                </a:moveTo>
                <a:lnTo>
                  <a:pt x="479649" y="0"/>
                </a:lnTo>
                <a:lnTo>
                  <a:pt x="479649" y="479649"/>
                </a:lnTo>
                <a:lnTo>
                  <a:pt x="0" y="4796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2887473" y="5189037"/>
            <a:ext cx="464068" cy="463488"/>
          </a:xfrm>
          <a:custGeom>
            <a:avLst/>
            <a:gdLst/>
            <a:ahLst/>
            <a:cxnLst/>
            <a:rect l="l" t="t" r="r" b="b"/>
            <a:pathLst>
              <a:path w="464068" h="463488">
                <a:moveTo>
                  <a:pt x="0" y="0"/>
                </a:moveTo>
                <a:lnTo>
                  <a:pt x="464068" y="0"/>
                </a:lnTo>
                <a:lnTo>
                  <a:pt x="464068" y="463488"/>
                </a:lnTo>
                <a:lnTo>
                  <a:pt x="0" y="4634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2871892" y="6053151"/>
            <a:ext cx="479649" cy="479649"/>
          </a:xfrm>
          <a:custGeom>
            <a:avLst/>
            <a:gdLst/>
            <a:ahLst/>
            <a:cxnLst/>
            <a:rect l="l" t="t" r="r" b="b"/>
            <a:pathLst>
              <a:path w="479649" h="479649">
                <a:moveTo>
                  <a:pt x="0" y="0"/>
                </a:moveTo>
                <a:lnTo>
                  <a:pt x="479649" y="0"/>
                </a:lnTo>
                <a:lnTo>
                  <a:pt x="479649" y="479649"/>
                </a:lnTo>
                <a:lnTo>
                  <a:pt x="0" y="479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13584334" y="4440728"/>
            <a:ext cx="4112206" cy="400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1"/>
              </a:lnSpc>
            </a:pPr>
            <a:r>
              <a:rPr lang="en-US" sz="2017" u="sng" spc="18">
                <a:solidFill>
                  <a:srgbClr val="104896"/>
                </a:solidFill>
                <a:latin typeface="TT Rounds Condensed Bold"/>
                <a:hlinkClick r:id="rId13" tooltip="https://www.facebook.com/InternationalKimberliteConference/"/>
              </a:rPr>
              <a:t>InternationalKimberliteConference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50995" y="3643084"/>
            <a:ext cx="4145544" cy="400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1"/>
              </a:lnSpc>
            </a:pPr>
            <a:r>
              <a:rPr lang="en-US" sz="2017" u="sng" spc="18">
                <a:solidFill>
                  <a:srgbClr val="104896"/>
                </a:solidFill>
                <a:latin typeface="TT Rounds Condensed Bold"/>
                <a:hlinkClick r:id="rId14" tooltip="https://www.linkedin.com/company/international-kimberlite-conference/"/>
              </a:rPr>
              <a:t>International-kimberlite-conference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00998" y="6122537"/>
            <a:ext cx="2443881" cy="56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1"/>
              </a:lnSpc>
            </a:pPr>
            <a:r>
              <a:rPr lang="en-US" sz="2017" u="sng" spc="18">
                <a:solidFill>
                  <a:srgbClr val="104896"/>
                </a:solidFill>
                <a:latin typeface="TT Rounds Condensed Bold"/>
                <a:hlinkClick r:id="rId15" tooltip="https://www.instagram.com/ikcacconference/"/>
              </a:rPr>
              <a:t>ikcacconference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4332" y="5261308"/>
            <a:ext cx="3177148" cy="56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1"/>
              </a:lnSpc>
            </a:pPr>
            <a:r>
              <a:rPr lang="en-US" sz="2017" u="sng" spc="18">
                <a:solidFill>
                  <a:srgbClr val="104896"/>
                </a:solidFill>
                <a:latin typeface="TT Rounds Condensed Bold"/>
                <a:hlinkClick r:id="rId16" tooltip="https://twitter.com/12_ikc"/>
              </a:rPr>
              <a:t>twitter.com/12_ikc</a:t>
            </a:r>
            <a:r>
              <a:rPr lang="en-US" sz="2017" spc="18">
                <a:solidFill>
                  <a:srgbClr val="104896"/>
                </a:solidFill>
                <a:latin typeface="TT Rounds Condensed Bold"/>
              </a:rPr>
              <a:t> </a:t>
            </a:r>
            <a:r>
              <a:rPr lang="en-US" sz="2017" spc="18">
                <a:solidFill>
                  <a:srgbClr val="104896"/>
                </a:solidFill>
                <a:latin typeface="TT Rounds Condensed"/>
              </a:rPr>
              <a:t>  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51541" y="7816216"/>
            <a:ext cx="3700691" cy="76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8"/>
              </a:lnSpc>
            </a:pPr>
            <a:r>
              <a:rPr lang="en-US" sz="4448">
                <a:solidFill>
                  <a:srgbClr val="D71920"/>
                </a:solidFill>
                <a:latin typeface="Nexa Bold"/>
              </a:rPr>
              <a:t>www.12ikc.ca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8800"/>
            <a:chOff x="0" y="0"/>
            <a:chExt cx="3612444" cy="203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2445" cy="2032000"/>
            </a:xfrm>
            <a:custGeom>
              <a:avLst/>
              <a:gdLst/>
              <a:ahLst/>
              <a:cxnLst/>
              <a:rect l="l" t="t" r="r" b="b"/>
              <a:pathLst>
                <a:path w="3612445" h="2032000">
                  <a:moveTo>
                    <a:pt x="0" y="0"/>
                  </a:moveTo>
                  <a:lnTo>
                    <a:pt x="3612445" y="0"/>
                  </a:lnTo>
                  <a:lnTo>
                    <a:pt x="3612445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10489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612444" cy="20320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846222" y="1011020"/>
            <a:ext cx="4630317" cy="1902688"/>
          </a:xfrm>
          <a:custGeom>
            <a:avLst/>
            <a:gdLst/>
            <a:ahLst/>
            <a:cxnLst/>
            <a:rect l="l" t="t" r="r" b="b"/>
            <a:pathLst>
              <a:path w="4630317" h="1902688">
                <a:moveTo>
                  <a:pt x="0" y="0"/>
                </a:moveTo>
                <a:lnTo>
                  <a:pt x="4630317" y="0"/>
                </a:lnTo>
                <a:lnTo>
                  <a:pt x="4630317" y="1902687"/>
                </a:lnTo>
                <a:lnTo>
                  <a:pt x="0" y="19026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049368" y="1011020"/>
            <a:ext cx="8396397" cy="8264960"/>
          </a:xfrm>
          <a:custGeom>
            <a:avLst/>
            <a:gdLst/>
            <a:ahLst/>
            <a:cxnLst/>
            <a:rect l="l" t="t" r="r" b="b"/>
            <a:pathLst>
              <a:path w="8396397" h="8264960">
                <a:moveTo>
                  <a:pt x="0" y="0"/>
                </a:moveTo>
                <a:lnTo>
                  <a:pt x="8396398" y="0"/>
                </a:lnTo>
                <a:lnTo>
                  <a:pt x="8396398" y="8264960"/>
                </a:lnTo>
                <a:lnTo>
                  <a:pt x="0" y="826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229" t="-15243" r="-32609" b="-13335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11414091" y="3328237"/>
            <a:ext cx="5716122" cy="508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5"/>
              </a:lnSpc>
            </a:pPr>
            <a:r>
              <a:rPr lang="en-US" sz="5318">
                <a:solidFill>
                  <a:srgbClr val="104896"/>
                </a:solidFill>
                <a:latin typeface="Nexa Bold"/>
              </a:rPr>
              <a:t>Meet Tindi, </a:t>
            </a:r>
          </a:p>
          <a:p>
            <a:pPr algn="ctr">
              <a:lnSpc>
                <a:spcPts val="2423"/>
              </a:lnSpc>
            </a:pPr>
            <a:endParaRPr lang="en-US" sz="5318">
              <a:solidFill>
                <a:srgbClr val="104896"/>
              </a:solidFill>
              <a:latin typeface="Nexa Bold"/>
            </a:endParaRPr>
          </a:p>
          <a:p>
            <a:pPr algn="ctr">
              <a:lnSpc>
                <a:spcPts val="5627"/>
              </a:lnSpc>
            </a:pPr>
            <a:r>
              <a:rPr lang="en-US" sz="4019">
                <a:solidFill>
                  <a:srgbClr val="104896"/>
                </a:solidFill>
                <a:latin typeface="Nexa Bold"/>
              </a:rPr>
              <a:t>a twin otter, </a:t>
            </a:r>
          </a:p>
          <a:p>
            <a:pPr algn="ctr">
              <a:lnSpc>
                <a:spcPts val="5627"/>
              </a:lnSpc>
            </a:pPr>
            <a:r>
              <a:rPr lang="en-US" sz="4019">
                <a:solidFill>
                  <a:srgbClr val="104896"/>
                </a:solidFill>
                <a:latin typeface="Nexa Bold"/>
              </a:rPr>
              <a:t>an essential necessity </a:t>
            </a:r>
          </a:p>
          <a:p>
            <a:pPr algn="ctr">
              <a:lnSpc>
                <a:spcPts val="5627"/>
              </a:lnSpc>
            </a:pPr>
            <a:r>
              <a:rPr lang="en-US" sz="4019">
                <a:solidFill>
                  <a:srgbClr val="104896"/>
                </a:solidFill>
                <a:latin typeface="Nexa Bold"/>
              </a:rPr>
              <a:t>in the Canadian North, </a:t>
            </a:r>
          </a:p>
          <a:p>
            <a:pPr algn="ctr">
              <a:lnSpc>
                <a:spcPts val="5627"/>
              </a:lnSpc>
            </a:pPr>
            <a:r>
              <a:rPr lang="en-US" sz="4019">
                <a:solidFill>
                  <a:srgbClr val="104896"/>
                </a:solidFill>
                <a:latin typeface="Nexa Bold"/>
              </a:rPr>
              <a:t>and</a:t>
            </a:r>
          </a:p>
          <a:p>
            <a:pPr algn="ctr">
              <a:lnSpc>
                <a:spcPts val="2423"/>
              </a:lnSpc>
            </a:pPr>
            <a:endParaRPr lang="en-US" sz="4019">
              <a:solidFill>
                <a:srgbClr val="104896"/>
              </a:solidFill>
              <a:latin typeface="Nexa Bold"/>
            </a:endParaRPr>
          </a:p>
          <a:p>
            <a:pPr algn="ctr">
              <a:lnSpc>
                <a:spcPts val="5627"/>
              </a:lnSpc>
            </a:pPr>
            <a:r>
              <a:rPr lang="en-US" sz="4019">
                <a:solidFill>
                  <a:srgbClr val="104896"/>
                </a:solidFill>
                <a:latin typeface="Nexa Bold"/>
              </a:rPr>
              <a:t>the 12 IKC Mascot!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217</Words>
  <Application>Microsoft Office PowerPoint</Application>
  <PresentationFormat>Custom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Nexa Bold</vt:lpstr>
      <vt:lpstr>TT Rounds Condensed Bold</vt:lpstr>
      <vt:lpstr>Calibri (MS) Bold</vt:lpstr>
      <vt:lpstr>Calibri (MS) Light</vt:lpstr>
      <vt:lpstr>Calibri</vt:lpstr>
      <vt:lpstr>Arial</vt:lpstr>
      <vt:lpstr>Calibri (MS) Light Italics</vt:lpstr>
      <vt:lpstr>TT Rounds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IKC 2024 Power Point (16by9)_20Nov2023.pptx</dc:title>
  <dc:creator>Kat Duda</dc:creator>
  <cp:lastModifiedBy>Kat Duda</cp:lastModifiedBy>
  <cp:revision>3</cp:revision>
  <dcterms:created xsi:type="dcterms:W3CDTF">2006-08-16T00:00:00Z</dcterms:created>
  <dcterms:modified xsi:type="dcterms:W3CDTF">2023-12-13T20:53:04Z</dcterms:modified>
  <dc:identifier>DAF0tant1NI</dc:identifier>
</cp:coreProperties>
</file>