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 Bold" panose="020B0604020202020204" charset="0"/>
      <p:regular r:id="rId15"/>
    </p:embeddedFont>
    <p:embeddedFont>
      <p:font typeface="Calibri (MS) Light" panose="020B0604020202020204" charset="0"/>
      <p:regular r:id="rId16"/>
    </p:embeddedFont>
    <p:embeddedFont>
      <p:font typeface="Calibri (MS) Light Italics" panose="020B0604020202020204" charset="0"/>
      <p:regular r:id="rId17"/>
    </p:embeddedFont>
    <p:embeddedFont>
      <p:font typeface="Nexa Bold" panose="020B0604020202020204" charset="0"/>
      <p:regular r:id="rId18"/>
    </p:embeddedFont>
    <p:embeddedFont>
      <p:font typeface="TT Rounds Condensed" panose="020B0604020202020204" charset="0"/>
      <p:regular r:id="rId19"/>
    </p:embeddedFont>
    <p:embeddedFont>
      <p:font typeface="TT Rounds Condense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8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linkedin.com/company/international-kimberlite-conferenc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InternationalKimberliteConfer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5" Type="http://schemas.openxmlformats.org/officeDocument/2006/relationships/hyperlink" Target="https://twitter.com/12_ikc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ikcacconfere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hyperlink" Target="https://www.facebook.com/InternationalKimberliteConference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twitter.com/12_ik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hyperlink" Target="https://www.instagram.com/ikcacconference/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company/international-kimberlite-confere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" y="-1066800"/>
            <a:ext cx="9828788" cy="8371838"/>
            <a:chOff x="0" y="0"/>
            <a:chExt cx="3688817" cy="3196119"/>
          </a:xfrm>
        </p:grpSpPr>
        <p:sp>
          <p:nvSpPr>
            <p:cNvPr id="3" name="Freeform 3"/>
            <p:cNvSpPr/>
            <p:nvPr/>
          </p:nvSpPr>
          <p:spPr>
            <a:xfrm>
              <a:off x="28669" y="403393"/>
              <a:ext cx="3660148" cy="2792726"/>
            </a:xfrm>
            <a:custGeom>
              <a:avLst/>
              <a:gdLst/>
              <a:ahLst/>
              <a:cxnLst/>
              <a:rect l="l" t="t" r="r" b="b"/>
              <a:pathLst>
                <a:path w="3612445" h="2709333">
                  <a:moveTo>
                    <a:pt x="0" y="0"/>
                  </a:moveTo>
                  <a:lnTo>
                    <a:pt x="3612445" y="0"/>
                  </a:lnTo>
                  <a:lnTo>
                    <a:pt x="36124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12444" cy="2709333"/>
            </a:xfrm>
            <a:prstGeom prst="rect">
              <a:avLst/>
            </a:prstGeom>
          </p:spPr>
          <p:txBody>
            <a:bodyPr lIns="36124" tIns="36124" rIns="36124" bIns="36124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9203" y="1124836"/>
            <a:ext cx="7775195" cy="3194979"/>
          </a:xfrm>
          <a:custGeom>
            <a:avLst/>
            <a:gdLst/>
            <a:ahLst/>
            <a:cxnLst/>
            <a:rect l="l" t="t" r="r" b="b"/>
            <a:pathLst>
              <a:path w="7775195" h="3194979">
                <a:moveTo>
                  <a:pt x="0" y="0"/>
                </a:moveTo>
                <a:lnTo>
                  <a:pt x="7775194" y="0"/>
                </a:lnTo>
                <a:lnTo>
                  <a:pt x="7775194" y="3194979"/>
                </a:lnTo>
                <a:lnTo>
                  <a:pt x="0" y="3194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792393" y="5074835"/>
            <a:ext cx="6168814" cy="126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7414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2400" cy="7315200"/>
            <a:chOff x="0" y="0"/>
            <a:chExt cx="36124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2445" cy="2709333"/>
            </a:xfrm>
            <a:custGeom>
              <a:avLst/>
              <a:gdLst/>
              <a:ahLst/>
              <a:cxnLst/>
              <a:rect l="l" t="t" r="r" b="b"/>
              <a:pathLst>
                <a:path w="3612445" h="2709333">
                  <a:moveTo>
                    <a:pt x="0" y="0"/>
                  </a:moveTo>
                  <a:lnTo>
                    <a:pt x="3612445" y="0"/>
                  </a:lnTo>
                  <a:lnTo>
                    <a:pt x="36124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12444" cy="2709333"/>
            </a:xfrm>
            <a:prstGeom prst="rect">
              <a:avLst/>
            </a:prstGeom>
          </p:spPr>
          <p:txBody>
            <a:bodyPr lIns="36124" tIns="36124" rIns="36124" bIns="36124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2420" y="5756892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20" y="0"/>
                </a:lnTo>
                <a:lnTo>
                  <a:pt x="266220" y="266220"/>
                </a:lnTo>
                <a:lnTo>
                  <a:pt x="0" y="266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3186308" y="5743420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19" y="0"/>
                </a:lnTo>
                <a:lnTo>
                  <a:pt x="266219" y="266220"/>
                </a:lnTo>
                <a:lnTo>
                  <a:pt x="0" y="266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5930469" y="5743420"/>
            <a:ext cx="257572" cy="257250"/>
          </a:xfrm>
          <a:custGeom>
            <a:avLst/>
            <a:gdLst/>
            <a:ahLst/>
            <a:cxnLst/>
            <a:rect l="l" t="t" r="r" b="b"/>
            <a:pathLst>
              <a:path w="257572" h="257250">
                <a:moveTo>
                  <a:pt x="0" y="0"/>
                </a:moveTo>
                <a:lnTo>
                  <a:pt x="257572" y="0"/>
                </a:lnTo>
                <a:lnTo>
                  <a:pt x="257572" y="257250"/>
                </a:lnTo>
                <a:lnTo>
                  <a:pt x="0" y="257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892010" y="5734451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20" y="0"/>
                </a:lnTo>
                <a:lnTo>
                  <a:pt x="266220" y="266219"/>
                </a:lnTo>
                <a:lnTo>
                  <a:pt x="0" y="266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2052389" y="731520"/>
            <a:ext cx="5648822" cy="2321211"/>
          </a:xfrm>
          <a:custGeom>
            <a:avLst/>
            <a:gdLst/>
            <a:ahLst/>
            <a:cxnLst/>
            <a:rect l="l" t="t" r="r" b="b"/>
            <a:pathLst>
              <a:path w="5648822" h="2321211">
                <a:moveTo>
                  <a:pt x="0" y="0"/>
                </a:moveTo>
                <a:lnTo>
                  <a:pt x="5648822" y="0"/>
                </a:lnTo>
                <a:lnTo>
                  <a:pt x="5648822" y="2321211"/>
                </a:lnTo>
                <a:lnTo>
                  <a:pt x="0" y="23212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3319418" y="4030284"/>
            <a:ext cx="3386182" cy="65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3840" dirty="0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93167" y="5832475"/>
            <a:ext cx="2282399" cy="17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2" tooltip="https://www.facebook.com/InternationalKimberliteConference/"/>
              </a:rPr>
              <a:t>InternationalKimberliteConference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600" y="5832475"/>
            <a:ext cx="2300902" cy="23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3" tooltip="https://www.linkedin.com/company/international-kimberlite-conference/"/>
              </a:rPr>
              <a:t>International-kimberlite-conference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96590" y="5832475"/>
            <a:ext cx="1356428" cy="32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4" tooltip="https://www.instagram.com/ikcacconference/"/>
              </a:rPr>
              <a:t>ikcacconference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8841" y="5832475"/>
            <a:ext cx="1302650" cy="17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5" tooltip="https://twitter.com/12_ikc"/>
              </a:rPr>
              <a:t>twitter.com/12_ikc</a:t>
            </a:r>
            <a:r>
              <a:rPr lang="en-US" sz="1120" spc="10">
                <a:solidFill>
                  <a:srgbClr val="104896"/>
                </a:solidFill>
                <a:latin typeface="TT Rounds Condensed Bold"/>
              </a:rPr>
              <a:t> </a:t>
            </a:r>
            <a:r>
              <a:rPr lang="en-US" sz="1120" spc="10">
                <a:solidFill>
                  <a:srgbClr val="104896"/>
                </a:solidFill>
                <a:latin typeface="TT Rounds Condensed"/>
              </a:rPr>
              <a:t>  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95" r="-16571"/>
            </a:stretch>
          </a:blipFill>
          <a:ln w="133350" cap="sq">
            <a:solidFill>
              <a:srgbClr val="D71920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261694" y="6671517"/>
            <a:ext cx="4247725" cy="5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1"/>
              </a:lnSpc>
            </a:pPr>
            <a:r>
              <a:rPr lang="en-US" sz="1284" spc="12">
                <a:solidFill>
                  <a:srgbClr val="FFFFFF"/>
                </a:solidFill>
                <a:latin typeface="TT Rounds Condensed Bold"/>
              </a:rPr>
              <a:t>Ekati, Canada’s first diamond mine, Northwest Territories. Photo courtesy of Burgundy Diamond Mines</a:t>
            </a:r>
          </a:p>
          <a:p>
            <a:pPr algn="l">
              <a:lnSpc>
                <a:spcPts val="1541"/>
              </a:lnSpc>
            </a:pPr>
            <a:endParaRPr lang="en-US" sz="1284" spc="12">
              <a:solidFill>
                <a:srgbClr val="FFFFFF"/>
              </a:solidFill>
              <a:latin typeface="TT Rounds Condense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1349888"/>
            <a:chOff x="0" y="0"/>
            <a:chExt cx="24384000" cy="3383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83038"/>
            </a:xfrm>
            <a:custGeom>
              <a:avLst/>
              <a:gdLst/>
              <a:ahLst/>
              <a:cxnLst/>
              <a:rect l="l" t="t" r="r" b="b"/>
              <a:pathLst>
                <a:path w="24384000" h="3383038">
                  <a:moveTo>
                    <a:pt x="0" y="0"/>
                  </a:moveTo>
                  <a:lnTo>
                    <a:pt x="24384000" y="0"/>
                  </a:lnTo>
                  <a:lnTo>
                    <a:pt x="24384000" y="3383038"/>
                  </a:lnTo>
                  <a:lnTo>
                    <a:pt x="0" y="3383038"/>
                  </a:lnTo>
                  <a:close/>
                </a:path>
              </a:pathLst>
            </a:custGeom>
            <a:solidFill>
              <a:srgbClr val="10499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Freeform 4"/>
          <p:cNvSpPr/>
          <p:nvPr/>
        </p:nvSpPr>
        <p:spPr>
          <a:xfrm>
            <a:off x="2959452" y="212095"/>
            <a:ext cx="4041362" cy="909193"/>
          </a:xfrm>
          <a:custGeom>
            <a:avLst/>
            <a:gdLst/>
            <a:ahLst/>
            <a:cxnLst/>
            <a:rect l="l" t="t" r="r" b="b"/>
            <a:pathLst>
              <a:path w="4041362" h="909193">
                <a:moveTo>
                  <a:pt x="0" y="0"/>
                </a:moveTo>
                <a:lnTo>
                  <a:pt x="4041362" y="0"/>
                </a:lnTo>
                <a:lnTo>
                  <a:pt x="4041362" y="909193"/>
                </a:lnTo>
                <a:lnTo>
                  <a:pt x="0" y="909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729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468572" y="2002710"/>
            <a:ext cx="2924709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 spc="14">
                <a:solidFill>
                  <a:srgbClr val="D71920"/>
                </a:solidFill>
                <a:latin typeface="Nexa Bold"/>
              </a:rPr>
              <a:t>SCIENTIFIC THEMES</a:t>
            </a:r>
          </a:p>
          <a:p>
            <a:pPr algn="l">
              <a:lnSpc>
                <a:spcPts val="1919"/>
              </a:lnSpc>
            </a:pPr>
            <a:endParaRPr lang="en-US" sz="1599" spc="14">
              <a:solidFill>
                <a:srgbClr val="D71920"/>
              </a:solidFill>
              <a:latin typeface="Nexa Bold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Diamonds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Emplacement and Economic Geology of Kimberlites and Related Magmas 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The Origin and Evolution of Kimberlites and Related Magmas 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Diamond Deposits – Exploration and Mining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Cratonic Mantle – Petrology, Geochemistry and Geophysics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41884" y="2002710"/>
            <a:ext cx="2269808" cy="40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D71920"/>
                </a:solidFill>
                <a:latin typeface="Nexa Bold"/>
              </a:rPr>
              <a:t>FIELD TRIPS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D71920"/>
              </a:solidFill>
              <a:latin typeface="Nexa Bold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Northwest Territories Diamond Mines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Kimberlites From Across Canada 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Slave Craton Geology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Northwest Territories Kimberlite</a:t>
            </a: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Drill Core Collection</a:t>
            </a:r>
          </a:p>
          <a:p>
            <a:pPr>
              <a:lnSpc>
                <a:spcPts val="1919"/>
              </a:lnSpc>
            </a:pPr>
            <a:endParaRPr lang="en-US" sz="1599" spc="14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Advances in Drift Prospecting </a:t>
            </a:r>
          </a:p>
          <a:p>
            <a:pPr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Light"/>
              </a:rPr>
              <a:t>for Kimberlite in Canada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9815" y="2002710"/>
            <a:ext cx="3137491" cy="414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D71920"/>
                </a:solidFill>
                <a:latin typeface="Nexa Bold"/>
              </a:rPr>
              <a:t>SEMINARS</a:t>
            </a:r>
          </a:p>
          <a:p>
            <a:pPr algn="l">
              <a:lnSpc>
                <a:spcPts val="1919"/>
              </a:lnSpc>
            </a:pPr>
            <a:endParaRPr lang="en-US" sz="1599" spc="14" dirty="0">
              <a:solidFill>
                <a:srgbClr val="D71920"/>
              </a:solidFill>
              <a:latin typeface="Nexa Bold"/>
            </a:endParaRP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Light"/>
              </a:rPr>
              <a:t>Invited speakers present a state-of-science summary covering emergent topics followed by moderated questions and extended discussion. </a:t>
            </a:r>
          </a:p>
          <a:p>
            <a:pPr algn="l">
              <a:lnSpc>
                <a:spcPts val="1919"/>
              </a:lnSpc>
            </a:pPr>
            <a:endParaRPr lang="en-US" sz="1599" spc="14" dirty="0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Bold"/>
              </a:rPr>
              <a:t>Kimberlitic Olivine: Tracking Mantle Cargo and Kimberlite Melt Evolution </a:t>
            </a: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Light Italics"/>
              </a:rPr>
              <a:t>Dr. Geoffrey Howarth</a:t>
            </a: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Light Italics"/>
              </a:rPr>
              <a:t>University of Cape Town, South Africa</a:t>
            </a:r>
          </a:p>
          <a:p>
            <a:pPr algn="l">
              <a:lnSpc>
                <a:spcPts val="1919"/>
              </a:lnSpc>
            </a:pPr>
            <a:endParaRPr lang="en-US" sz="1599" spc="14" dirty="0">
              <a:solidFill>
                <a:srgbClr val="000000"/>
              </a:solidFill>
              <a:latin typeface="Calibri (MS) Light Italics"/>
            </a:endParaRPr>
          </a:p>
          <a:p>
            <a:pPr algn="l">
              <a:lnSpc>
                <a:spcPts val="1919"/>
              </a:lnSpc>
            </a:pPr>
            <a:r>
              <a:rPr lang="en-US" sz="1599" spc="14">
                <a:solidFill>
                  <a:srgbClr val="000000"/>
                </a:solidFill>
                <a:latin typeface="Calibri (MS) Bold"/>
              </a:rPr>
              <a:t>Large Irregular Type </a:t>
            </a:r>
            <a:r>
              <a:rPr lang="en-US" sz="1599" spc="14" dirty="0">
                <a:solidFill>
                  <a:srgbClr val="000000"/>
                </a:solidFill>
                <a:latin typeface="Calibri (MS) Bold"/>
              </a:rPr>
              <a:t>II Diamonds: Genesis and Transport to Surface</a:t>
            </a: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Light Italics"/>
              </a:rPr>
              <a:t>Dr. Evan Smith</a:t>
            </a:r>
          </a:p>
          <a:p>
            <a:pPr algn="l">
              <a:lnSpc>
                <a:spcPts val="1919"/>
              </a:lnSpc>
            </a:pPr>
            <a:r>
              <a:rPr lang="en-US" sz="1599" spc="14" dirty="0">
                <a:solidFill>
                  <a:srgbClr val="000000"/>
                </a:solidFill>
                <a:latin typeface="Calibri (MS) Light Italics"/>
              </a:rPr>
              <a:t>Gemological Institute of America </a:t>
            </a:r>
          </a:p>
          <a:p>
            <a:pPr algn="l">
              <a:lnSpc>
                <a:spcPts val="1919"/>
              </a:lnSpc>
            </a:pPr>
            <a:endParaRPr lang="en-US" sz="1599" spc="14" dirty="0">
              <a:solidFill>
                <a:srgbClr val="000000"/>
              </a:solidFill>
              <a:latin typeface="Calibri (MS) Light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6629400"/>
            <a:ext cx="9753600" cy="685800"/>
            <a:chOff x="0" y="0"/>
            <a:chExt cx="24384000" cy="14738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473818"/>
            </a:xfrm>
            <a:custGeom>
              <a:avLst/>
              <a:gdLst/>
              <a:ahLst/>
              <a:cxnLst/>
              <a:rect l="l" t="t" r="r" b="b"/>
              <a:pathLst>
                <a:path w="24384000" h="1473818">
                  <a:moveTo>
                    <a:pt x="0" y="0"/>
                  </a:moveTo>
                  <a:lnTo>
                    <a:pt x="24384000" y="0"/>
                  </a:lnTo>
                  <a:lnTo>
                    <a:pt x="24384000" y="1473818"/>
                  </a:lnTo>
                  <a:lnTo>
                    <a:pt x="0" y="1473818"/>
                  </a:lnTo>
                  <a:close/>
                </a:path>
              </a:pathLst>
            </a:custGeom>
            <a:solidFill>
              <a:srgbClr val="10499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20451" y="6727432"/>
            <a:ext cx="2519364" cy="51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028">
                <a:solidFill>
                  <a:srgbClr val="FFFFFF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161"/>
            <a:ext cx="9752400" cy="7315200"/>
          </a:xfrm>
          <a:custGeom>
            <a:avLst/>
            <a:gdLst/>
            <a:ahLst/>
            <a:cxnLst/>
            <a:rect l="l" t="t" r="r" b="b"/>
            <a:pathLst>
              <a:path w="9753600" h="7292304">
                <a:moveTo>
                  <a:pt x="0" y="0"/>
                </a:moveTo>
                <a:lnTo>
                  <a:pt x="9753600" y="0"/>
                </a:lnTo>
                <a:lnTo>
                  <a:pt x="9753600" y="7292304"/>
                </a:lnTo>
                <a:lnTo>
                  <a:pt x="0" y="7292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64" t="-93" r="-35701"/>
            </a:stretch>
          </a:blipFill>
          <a:ln w="133350" cap="sq">
            <a:solidFill>
              <a:srgbClr val="104896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264871" y="342483"/>
            <a:ext cx="2637960" cy="1083989"/>
          </a:xfrm>
          <a:custGeom>
            <a:avLst/>
            <a:gdLst/>
            <a:ahLst/>
            <a:cxnLst/>
            <a:rect l="l" t="t" r="r" b="b"/>
            <a:pathLst>
              <a:path w="2637960" h="1083989">
                <a:moveTo>
                  <a:pt x="0" y="0"/>
                </a:moveTo>
                <a:lnTo>
                  <a:pt x="2637961" y="0"/>
                </a:lnTo>
                <a:lnTo>
                  <a:pt x="2637961" y="1083989"/>
                </a:lnTo>
                <a:lnTo>
                  <a:pt x="0" y="1083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7342664" y="6721569"/>
            <a:ext cx="2102905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3"/>
              </a:lnSpc>
            </a:pPr>
            <a:r>
              <a:rPr lang="en-US" sz="1494" spc="13">
                <a:solidFill>
                  <a:srgbClr val="FFFFFF"/>
                </a:solidFill>
                <a:latin typeface="TT Rounds Condensed"/>
              </a:rPr>
              <a:t>Yellowknife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24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784" t="-4577" r="-1115" b="-156"/>
            </a:stretch>
          </a:blipFill>
          <a:ln w="133350" cap="sq">
            <a:solidFill>
              <a:srgbClr val="104896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6916950" y="286789"/>
            <a:ext cx="2614829" cy="1125278"/>
          </a:xfrm>
          <a:custGeom>
            <a:avLst/>
            <a:gdLst/>
            <a:ahLst/>
            <a:cxnLst/>
            <a:rect l="l" t="t" r="r" b="b"/>
            <a:pathLst>
              <a:path w="2614829" h="1125278">
                <a:moveTo>
                  <a:pt x="0" y="0"/>
                </a:moveTo>
                <a:lnTo>
                  <a:pt x="2614829" y="0"/>
                </a:lnTo>
                <a:lnTo>
                  <a:pt x="2614829" y="1125278"/>
                </a:lnTo>
                <a:lnTo>
                  <a:pt x="0" y="1125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248" y="1013602"/>
            <a:ext cx="6357526" cy="5454814"/>
          </a:xfrm>
          <a:custGeom>
            <a:avLst/>
            <a:gdLst/>
            <a:ahLst/>
            <a:cxnLst/>
            <a:rect l="l" t="t" r="r" b="b"/>
            <a:pathLst>
              <a:path w="6357526" h="5454814">
                <a:moveTo>
                  <a:pt x="0" y="0"/>
                </a:moveTo>
                <a:lnTo>
                  <a:pt x="6357526" y="0"/>
                </a:lnTo>
                <a:lnTo>
                  <a:pt x="6357526" y="5454814"/>
                </a:lnTo>
                <a:lnTo>
                  <a:pt x="0" y="5454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08" t="-8491" r="-6218" b="-546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6741648" y="910571"/>
            <a:ext cx="2853323" cy="1172486"/>
          </a:xfrm>
          <a:custGeom>
            <a:avLst/>
            <a:gdLst/>
            <a:ahLst/>
            <a:cxnLst/>
            <a:rect l="l" t="t" r="r" b="b"/>
            <a:pathLst>
              <a:path w="2853323" h="1172486">
                <a:moveTo>
                  <a:pt x="0" y="0"/>
                </a:moveTo>
                <a:lnTo>
                  <a:pt x="2853323" y="0"/>
                </a:lnTo>
                <a:lnTo>
                  <a:pt x="2853323" y="1172486"/>
                </a:lnTo>
                <a:lnTo>
                  <a:pt x="0" y="1172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6917146" y="2792485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19" y="0"/>
                </a:lnTo>
                <a:lnTo>
                  <a:pt x="266219" y="266219"/>
                </a:lnTo>
                <a:lnTo>
                  <a:pt x="0" y="2662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6917146" y="3348542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19" y="0"/>
                </a:lnTo>
                <a:lnTo>
                  <a:pt x="266219" y="266220"/>
                </a:lnTo>
                <a:lnTo>
                  <a:pt x="0" y="266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6917146" y="3900512"/>
            <a:ext cx="257572" cy="257250"/>
          </a:xfrm>
          <a:custGeom>
            <a:avLst/>
            <a:gdLst/>
            <a:ahLst/>
            <a:cxnLst/>
            <a:rect l="l" t="t" r="r" b="b"/>
            <a:pathLst>
              <a:path w="257572" h="257250">
                <a:moveTo>
                  <a:pt x="0" y="0"/>
                </a:moveTo>
                <a:lnTo>
                  <a:pt x="257572" y="0"/>
                </a:lnTo>
                <a:lnTo>
                  <a:pt x="257572" y="257250"/>
                </a:lnTo>
                <a:lnTo>
                  <a:pt x="0" y="257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6917146" y="4542591"/>
            <a:ext cx="266220" cy="266220"/>
          </a:xfrm>
          <a:custGeom>
            <a:avLst/>
            <a:gdLst/>
            <a:ahLst/>
            <a:cxnLst/>
            <a:rect l="l" t="t" r="r" b="b"/>
            <a:pathLst>
              <a:path w="266220" h="266220">
                <a:moveTo>
                  <a:pt x="0" y="0"/>
                </a:moveTo>
                <a:lnTo>
                  <a:pt x="266219" y="0"/>
                </a:lnTo>
                <a:lnTo>
                  <a:pt x="266219" y="266219"/>
                </a:lnTo>
                <a:lnTo>
                  <a:pt x="0" y="2662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7312573" y="3366550"/>
            <a:ext cx="2282399" cy="23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3" tooltip="https://www.facebook.com/InternationalKimberliteConference/"/>
              </a:rPr>
              <a:t>InternationalKimberliteConference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4068" y="2820802"/>
            <a:ext cx="2300902" cy="23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4" tooltip="https://www.linkedin.com/company/international-kimberlite-conference/"/>
              </a:rPr>
              <a:t>International-kimberlite-conference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21822" y="4571577"/>
            <a:ext cx="1356428" cy="32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5" tooltip="https://www.instagram.com/ikcacconference/"/>
              </a:rPr>
              <a:t>ikcacconference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3924" y="3931099"/>
            <a:ext cx="1763413" cy="32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"/>
              </a:lnSpc>
            </a:pPr>
            <a:r>
              <a:rPr lang="en-US" sz="1120" u="sng" spc="10">
                <a:solidFill>
                  <a:srgbClr val="104896"/>
                </a:solidFill>
                <a:latin typeface="TT Rounds Condensed Bold"/>
                <a:hlinkClick r:id="rId16" tooltip="https://twitter.com/12_ikc"/>
              </a:rPr>
              <a:t>twitter.com/12_ikc</a:t>
            </a:r>
            <a:r>
              <a:rPr lang="en-US" sz="1120" spc="10">
                <a:solidFill>
                  <a:srgbClr val="104896"/>
                </a:solidFill>
                <a:latin typeface="TT Rounds Condensed Bold"/>
              </a:rPr>
              <a:t> </a:t>
            </a:r>
            <a:r>
              <a:rPr lang="en-US" sz="1120" spc="10">
                <a:solidFill>
                  <a:srgbClr val="104896"/>
                </a:solidFill>
                <a:latin typeface="TT Rounds Condensed"/>
              </a:rPr>
              <a:t>  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17146" y="5949459"/>
            <a:ext cx="2544715" cy="51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2"/>
              </a:lnSpc>
            </a:pPr>
            <a:r>
              <a:rPr lang="en-US" sz="2800" dirty="0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2400" cy="7315200"/>
            <a:chOff x="0" y="0"/>
            <a:chExt cx="36124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2445" cy="2709333"/>
            </a:xfrm>
            <a:custGeom>
              <a:avLst/>
              <a:gdLst/>
              <a:ahLst/>
              <a:cxnLst/>
              <a:rect l="l" t="t" r="r" b="b"/>
              <a:pathLst>
                <a:path w="3612445" h="2709333">
                  <a:moveTo>
                    <a:pt x="0" y="0"/>
                  </a:moveTo>
                  <a:lnTo>
                    <a:pt x="3612445" y="0"/>
                  </a:lnTo>
                  <a:lnTo>
                    <a:pt x="36124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12444" cy="2709333"/>
            </a:xfrm>
            <a:prstGeom prst="rect">
              <a:avLst/>
            </a:prstGeom>
          </p:spPr>
          <p:txBody>
            <a:bodyPr lIns="36124" tIns="36124" rIns="36124" bIns="36124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0833" y="731520"/>
            <a:ext cx="5857924" cy="5766224"/>
          </a:xfrm>
          <a:custGeom>
            <a:avLst/>
            <a:gdLst/>
            <a:ahLst/>
            <a:cxnLst/>
            <a:rect l="l" t="t" r="r" b="b"/>
            <a:pathLst>
              <a:path w="5857924" h="5766224">
                <a:moveTo>
                  <a:pt x="0" y="0"/>
                </a:moveTo>
                <a:lnTo>
                  <a:pt x="5857924" y="0"/>
                </a:lnTo>
                <a:lnTo>
                  <a:pt x="5857924" y="5766224"/>
                </a:lnTo>
                <a:lnTo>
                  <a:pt x="0" y="5766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229" t="-15243" r="-32609" b="-13335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6168757" y="731520"/>
            <a:ext cx="3078447" cy="1264994"/>
          </a:xfrm>
          <a:custGeom>
            <a:avLst/>
            <a:gdLst/>
            <a:ahLst/>
            <a:cxnLst/>
            <a:rect l="l" t="t" r="r" b="b"/>
            <a:pathLst>
              <a:path w="3078447" h="1264994">
                <a:moveTo>
                  <a:pt x="0" y="0"/>
                </a:moveTo>
                <a:lnTo>
                  <a:pt x="3078447" y="0"/>
                </a:lnTo>
                <a:lnTo>
                  <a:pt x="3078447" y="1264994"/>
                </a:lnTo>
                <a:lnTo>
                  <a:pt x="0" y="1264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5983029" y="3027213"/>
            <a:ext cx="3522424" cy="312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277">
                <a:solidFill>
                  <a:srgbClr val="104896"/>
                </a:solidFill>
                <a:latin typeface="Nexa Bold"/>
              </a:rPr>
              <a:t>Meet Tindi, </a:t>
            </a:r>
          </a:p>
          <a:p>
            <a:pPr algn="ctr">
              <a:lnSpc>
                <a:spcPts val="1493"/>
              </a:lnSpc>
            </a:pPr>
            <a:endParaRPr lang="en-US" sz="3277">
              <a:solidFill>
                <a:srgbClr val="104896"/>
              </a:solidFill>
              <a:latin typeface="Nexa Bold"/>
            </a:endParaRPr>
          </a:p>
          <a:p>
            <a:pPr algn="ctr">
              <a:lnSpc>
                <a:spcPts val="3467"/>
              </a:lnSpc>
            </a:pPr>
            <a:r>
              <a:rPr lang="en-US" sz="2477">
                <a:solidFill>
                  <a:srgbClr val="104896"/>
                </a:solidFill>
                <a:latin typeface="Nexa Bold"/>
              </a:rPr>
              <a:t>a twin otter, </a:t>
            </a:r>
          </a:p>
          <a:p>
            <a:pPr algn="ctr">
              <a:lnSpc>
                <a:spcPts val="3467"/>
              </a:lnSpc>
            </a:pPr>
            <a:r>
              <a:rPr lang="en-US" sz="2477">
                <a:solidFill>
                  <a:srgbClr val="104896"/>
                </a:solidFill>
                <a:latin typeface="Nexa Bold"/>
              </a:rPr>
              <a:t>an essential necessity </a:t>
            </a:r>
          </a:p>
          <a:p>
            <a:pPr algn="ctr">
              <a:lnSpc>
                <a:spcPts val="3467"/>
              </a:lnSpc>
            </a:pPr>
            <a:r>
              <a:rPr lang="en-US" sz="2477">
                <a:solidFill>
                  <a:srgbClr val="104896"/>
                </a:solidFill>
                <a:latin typeface="Nexa Bold"/>
              </a:rPr>
              <a:t>in the Canadian North, </a:t>
            </a:r>
          </a:p>
          <a:p>
            <a:pPr algn="ctr">
              <a:lnSpc>
                <a:spcPts val="3467"/>
              </a:lnSpc>
            </a:pPr>
            <a:r>
              <a:rPr lang="en-US" sz="2477">
                <a:solidFill>
                  <a:srgbClr val="104896"/>
                </a:solidFill>
                <a:latin typeface="Nexa Bold"/>
              </a:rPr>
              <a:t>and</a:t>
            </a:r>
          </a:p>
          <a:p>
            <a:pPr algn="ctr">
              <a:lnSpc>
                <a:spcPts val="1493"/>
              </a:lnSpc>
            </a:pPr>
            <a:endParaRPr lang="en-US" sz="2477">
              <a:solidFill>
                <a:srgbClr val="104896"/>
              </a:solidFill>
              <a:latin typeface="Nexa Bold"/>
            </a:endParaRPr>
          </a:p>
          <a:p>
            <a:pPr algn="ctr">
              <a:lnSpc>
                <a:spcPts val="3467"/>
              </a:lnSpc>
            </a:pPr>
            <a:r>
              <a:rPr lang="en-US" sz="2477">
                <a:solidFill>
                  <a:srgbClr val="104896"/>
                </a:solidFill>
                <a:latin typeface="Nexa Bold"/>
              </a:rPr>
              <a:t>the 12 IKC Mascot!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217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Nexa Bold</vt:lpstr>
      <vt:lpstr>TT Rounds Condensed Bold</vt:lpstr>
      <vt:lpstr>Calibri (MS) Bold</vt:lpstr>
      <vt:lpstr>Calibri (MS) Light</vt:lpstr>
      <vt:lpstr>Calibri</vt:lpstr>
      <vt:lpstr>Arial</vt:lpstr>
      <vt:lpstr>Calibri (MS) Light Italics</vt:lpstr>
      <vt:lpstr>TT Rounds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12 IKC 2024 Power Point (3by4)_20Nov2023.pptx</dc:title>
  <dc:creator>Kat Duda</dc:creator>
  <cp:lastModifiedBy>Kat Duda</cp:lastModifiedBy>
  <cp:revision>4</cp:revision>
  <dcterms:created xsi:type="dcterms:W3CDTF">2006-08-16T00:00:00Z</dcterms:created>
  <dcterms:modified xsi:type="dcterms:W3CDTF">2023-12-13T20:52:18Z</dcterms:modified>
  <dc:identifier>DAF0xHR9EDw</dc:identifier>
</cp:coreProperties>
</file>